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302" r:id="rId3"/>
    <p:sldId id="258" r:id="rId4"/>
    <p:sldId id="347" r:id="rId5"/>
    <p:sldId id="345" r:id="rId6"/>
    <p:sldId id="315" r:id="rId7"/>
    <p:sldId id="344" r:id="rId8"/>
    <p:sldId id="348" r:id="rId9"/>
    <p:sldId id="350" r:id="rId10"/>
    <p:sldId id="349" r:id="rId11"/>
    <p:sldId id="340" r:id="rId12"/>
    <p:sldId id="354" r:id="rId13"/>
    <p:sldId id="361" r:id="rId14"/>
    <p:sldId id="355" r:id="rId15"/>
    <p:sldId id="352" r:id="rId16"/>
    <p:sldId id="338" r:id="rId17"/>
    <p:sldId id="357" r:id="rId18"/>
    <p:sldId id="359" r:id="rId19"/>
    <p:sldId id="360" r:id="rId20"/>
    <p:sldId id="301" r:id="rId21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3"/>
      <p:bold r:id="rId24"/>
      <p:italic r:id="rId25"/>
      <p:boldItalic r:id="rId26"/>
    </p:embeddedFont>
    <p:embeddedFont>
      <p:font typeface="Fira Sans Condensed Light" panose="020B0403050000020004" pitchFamily="3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638"/>
    <a:srgbClr val="195B69"/>
    <a:srgbClr val="024B54"/>
    <a:srgbClr val="C43E1C"/>
    <a:srgbClr val="091B27"/>
    <a:srgbClr val="0A1821"/>
    <a:srgbClr val="0A1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65F9A-B8D9-4407-A71D-73468D169408}">
  <a:tblStyle styleId="{21265F9A-B8D9-4407-A71D-73468D169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6" autoAdjust="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11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19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7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5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938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487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9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03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0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84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6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Sentiment refers to the expressed emotions or opinions in language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10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71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Fine</a:t>
            </a:r>
            <a:r>
              <a:rPr lang="tr-TR" dirty="0"/>
              <a:t> </a:t>
            </a:r>
            <a:r>
              <a:rPr lang="tr-TR" dirty="0" err="1"/>
              <a:t>Tuners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05.</a:t>
            </a:r>
            <a:r>
              <a:rPr lang="tr-TR" sz="1600" b="1" dirty="0"/>
              <a:t>1</a:t>
            </a:r>
            <a:r>
              <a:rPr lang="en-US" sz="1600" b="1" dirty="0"/>
              <a:t>2.</a:t>
            </a:r>
            <a:r>
              <a:rPr lang="tr-TR" sz="1600" b="1" dirty="0"/>
              <a:t>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/>
              <a:t>Presented by </a:t>
            </a:r>
            <a:r>
              <a:rPr lang="en-US" sz="1600" b="1" dirty="0" err="1"/>
              <a:t>Ec</a:t>
            </a:r>
            <a:r>
              <a:rPr lang="tr-TR" sz="1600" b="1" dirty="0"/>
              <a:t>em</a:t>
            </a:r>
            <a:r>
              <a:rPr lang="en-US" sz="1600" b="1" dirty="0"/>
              <a:t> </a:t>
            </a:r>
            <a:r>
              <a:rPr lang="en-US" sz="1600" b="1" dirty="0" err="1"/>
              <a:t>Gunhar</a:t>
            </a:r>
            <a:r>
              <a:rPr lang="tr-TR" sz="1600" b="1" dirty="0"/>
              <a:t> Akuras</a:t>
            </a:r>
            <a:endParaRPr sz="1600" b="1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Scores of Irony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099" y="1411934"/>
            <a:ext cx="73471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Precision: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60%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When the model predicts a positive instance, it is correct 60% of the 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Recall: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	       85.7%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This indicates that the model captures about 85.7% of all actual positive 	instances.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Specificity: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91.7%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Means that the model is accurate in predicting negative instances around 	91.7% of the 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Accuracy: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90.9%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Indicates that the model is correct in its predictions about 90.9% of the 	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F1 score: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   70.6%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Provides a balanced measure of both precision and recall, giving an 	overall indication of the model's performance.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485D4-C1D0-50DD-5F98-CCB805E46EC5}"/>
              </a:ext>
            </a:extLst>
          </p:cNvPr>
          <p:cNvSpPr/>
          <p:nvPr/>
        </p:nvSpPr>
        <p:spPr>
          <a:xfrm>
            <a:off x="564786" y="1950985"/>
            <a:ext cx="7812000" cy="727200"/>
          </a:xfrm>
          <a:prstGeom prst="rect">
            <a:avLst/>
          </a:prstGeom>
          <a:noFill/>
          <a:ln w="28575">
            <a:solidFill>
              <a:schemeClr val="bg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br>
              <a:rPr lang="tr-TR" dirty="0"/>
            </a:br>
            <a:endParaRPr dirty="0"/>
          </a:p>
        </p:txBody>
      </p:sp>
      <p:pic>
        <p:nvPicPr>
          <p:cNvPr id="2" name="Graphic 1" descr="Streetcar with solid fill">
            <a:extLst>
              <a:ext uri="{FF2B5EF4-FFF2-40B4-BE49-F238E27FC236}">
                <a16:creationId xmlns:a16="http://schemas.microsoft.com/office/drawing/2014/main" id="{9A6284D6-23D2-97B7-4C85-E273A3B6C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8E521-6A2B-DFEB-EA27-11AE439B14A0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What is “negative sentiment”?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D67D5-AE91-3DA7-4918-D52D184FCFF5}"/>
              </a:ext>
            </a:extLst>
          </p:cNvPr>
          <p:cNvSpPr txBox="1"/>
          <p:nvPr/>
        </p:nvSpPr>
        <p:spPr>
          <a:xfrm>
            <a:off x="720099" y="1470399"/>
            <a:ext cx="542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 refers to a generally pessimistic, critical or dissatisfied viewpoint.</a:t>
            </a:r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449BA661-ADF7-F4DF-8238-0022671D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9" y="2457437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4AECE-4336-694E-38FD-B8959D7698AF}"/>
              </a:ext>
            </a:extLst>
          </p:cNvPr>
          <p:cNvSpPr txBox="1"/>
          <p:nvPr/>
        </p:nvSpPr>
        <p:spPr>
          <a:xfrm>
            <a:off x="1076714" y="2466467"/>
            <a:ext cx="506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is it important to identify negative sentiment in tweets?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331A8-694D-DE16-1B36-7460F488BD2B}"/>
              </a:ext>
            </a:extLst>
          </p:cNvPr>
          <p:cNvSpPr txBox="1"/>
          <p:nvPr/>
        </p:nvSpPr>
        <p:spPr>
          <a:xfrm>
            <a:off x="720099" y="3051242"/>
            <a:ext cx="5133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Important to identify potential problems to enable early detection.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Helps to increase customer satisfaction.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Maintains a positive situation by preventing problems from escalating.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5A58C-A8E3-8BFE-1239-FD9BCC40B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155" y="1055319"/>
            <a:ext cx="3255234" cy="1344267"/>
          </a:xfrm>
          <a:prstGeom prst="rect">
            <a:avLst/>
          </a:prstGeom>
        </p:spPr>
      </p:pic>
      <p:pic>
        <p:nvPicPr>
          <p:cNvPr id="13" name="Picture 12" descr="A black background with white text">
            <a:extLst>
              <a:ext uri="{FF2B5EF4-FFF2-40B4-BE49-F238E27FC236}">
                <a16:creationId xmlns:a16="http://schemas.microsoft.com/office/drawing/2014/main" id="{1E019F02-FBE7-A98D-CD4D-A1B5325FF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723" y="2969488"/>
            <a:ext cx="3167433" cy="12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Confusion Matrix of Evaluation of Sentiment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54BB3-6CE1-60AD-BDFC-3FEDB3E40214}"/>
              </a:ext>
            </a:extLst>
          </p:cNvPr>
          <p:cNvSpPr txBox="1"/>
          <p:nvPr/>
        </p:nvSpPr>
        <p:spPr>
          <a:xfrm>
            <a:off x="720100" y="794972"/>
            <a:ext cx="4156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lvl="8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Positives(TP) 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found 21 instances of negative sentiment, matching the survey.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Positives(FP):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wrongly identified 3 instances of negative sentiment.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Negatives (TN):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correctly stated positive or neutral sentiment in 15 instances.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Negatives(FN):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missed 6 instance of negative sentiment.</a:t>
            </a:r>
          </a:p>
        </p:txBody>
      </p:sp>
      <p:pic>
        <p:nvPicPr>
          <p:cNvPr id="4" name="Picture 3" descr="A diagram of confusion matrix&#10;&#10;Description automatically generated">
            <a:extLst>
              <a:ext uri="{FF2B5EF4-FFF2-40B4-BE49-F238E27FC236}">
                <a16:creationId xmlns:a16="http://schemas.microsoft.com/office/drawing/2014/main" id="{F7B1656A-0AEA-FF79-4F89-A78CF4090F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9800" y="1084451"/>
            <a:ext cx="3972156" cy="339506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2423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100 Random Tweets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446" idx="1"/>
          </p:cNvCxnSpPr>
          <p:nvPr/>
        </p:nvCxnSpPr>
        <p:spPr>
          <a:xfrm>
            <a:off x="1281723" y="2767930"/>
            <a:ext cx="448555" cy="391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15FC5469-0CE8-447A-2B53-BE9EDC9FCD32}"/>
              </a:ext>
            </a:extLst>
          </p:cNvPr>
          <p:cNvSpPr/>
          <p:nvPr/>
        </p:nvSpPr>
        <p:spPr>
          <a:xfrm>
            <a:off x="1730278" y="2311770"/>
            <a:ext cx="1335148" cy="920150"/>
          </a:xfrm>
          <a:prstGeom prst="rect">
            <a:avLst/>
          </a:prstGeom>
          <a:ln w="38100">
            <a:solidFill>
              <a:srgbClr val="024B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446" idx="3"/>
            <a:endCxn id="464" idx="1"/>
          </p:cNvCxnSpPr>
          <p:nvPr/>
        </p:nvCxnSpPr>
        <p:spPr>
          <a:xfrm flipV="1">
            <a:off x="3065426" y="2767929"/>
            <a:ext cx="248612" cy="391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>
            <a:off x="4649185" y="2767929"/>
            <a:ext cx="242325" cy="1471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891510" y="2305592"/>
            <a:ext cx="1274113" cy="9541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Irony Detection</a:t>
            </a:r>
          </a:p>
          <a:p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615677" y="3564994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165623" y="2782646"/>
            <a:ext cx="705574" cy="79980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6355381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Ironic Tweets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>
            <a:off x="7387012" y="3927820"/>
            <a:ext cx="228665" cy="293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0" name="TextBox 579">
            <a:extLst>
              <a:ext uri="{FF2B5EF4-FFF2-40B4-BE49-F238E27FC236}">
                <a16:creationId xmlns:a16="http://schemas.microsoft.com/office/drawing/2014/main" id="{6C71606B-CCF0-CB6A-F8F7-28FDF2C78C00}"/>
              </a:ext>
            </a:extLst>
          </p:cNvPr>
          <p:cNvSpPr txBox="1"/>
          <p:nvPr/>
        </p:nvSpPr>
        <p:spPr>
          <a:xfrm>
            <a:off x="7662970" y="1294090"/>
            <a:ext cx="1413812" cy="64008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Analysis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C190FF15-7B49-228D-61FB-B8456B939CBB}"/>
              </a:ext>
            </a:extLst>
          </p:cNvPr>
          <p:cNvCxnSpPr>
            <a:cxnSpLocks/>
            <a:stCxn id="767" idx="3"/>
            <a:endCxn id="580" idx="1"/>
          </p:cNvCxnSpPr>
          <p:nvPr/>
        </p:nvCxnSpPr>
        <p:spPr>
          <a:xfrm flipV="1">
            <a:off x="7451460" y="1614130"/>
            <a:ext cx="211510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165623" y="1971956"/>
            <a:ext cx="770022" cy="81069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419829" y="1256305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Non-Ironic Tweets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C9E06-5BE6-F475-B636-1A2244AD6FCE}"/>
              </a:ext>
            </a:extLst>
          </p:cNvPr>
          <p:cNvSpPr txBox="1"/>
          <p:nvPr/>
        </p:nvSpPr>
        <p:spPr>
          <a:xfrm>
            <a:off x="2007082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95 Tweets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86913-B1F4-C419-8B79-55A865241DC0}"/>
              </a:ext>
            </a:extLst>
          </p:cNvPr>
          <p:cNvSpPr txBox="1"/>
          <p:nvPr/>
        </p:nvSpPr>
        <p:spPr>
          <a:xfrm>
            <a:off x="3528183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84B74-7761-EEEC-1172-F4D8ED231669}"/>
              </a:ext>
            </a:extLst>
          </p:cNvPr>
          <p:cNvSpPr txBox="1"/>
          <p:nvPr/>
        </p:nvSpPr>
        <p:spPr>
          <a:xfrm>
            <a:off x="6480426" y="4382248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 Tweets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6DF7C-C24E-50F0-E345-DE8038E8853A}"/>
              </a:ext>
            </a:extLst>
          </p:cNvPr>
          <p:cNvSpPr txBox="1"/>
          <p:nvPr/>
        </p:nvSpPr>
        <p:spPr>
          <a:xfrm>
            <a:off x="5728060" y="13485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45 Tweets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189D6-67CC-C811-61CC-6DDF5CC4B053}"/>
              </a:ext>
            </a:extLst>
          </p:cNvPr>
          <p:cNvSpPr txBox="1"/>
          <p:nvPr/>
        </p:nvSpPr>
        <p:spPr>
          <a:xfrm>
            <a:off x="278165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100 Tweets</a:t>
            </a:r>
          </a:p>
        </p:txBody>
      </p:sp>
      <p:sp>
        <p:nvSpPr>
          <p:cNvPr id="18" name="Google Shape;70;p17">
            <a:extLst>
              <a:ext uri="{FF2B5EF4-FFF2-40B4-BE49-F238E27FC236}">
                <a16:creationId xmlns:a16="http://schemas.microsoft.com/office/drawing/2014/main" id="{9481310E-8340-1D6D-1258-3031712C7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</a:t>
            </a:r>
            <a:r>
              <a:rPr lang="en-US"/>
              <a:t>Sentiment Analysis</a:t>
            </a:r>
            <a:br>
              <a:rPr lang="tr-TR" dirty="0"/>
            </a:b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92991C-A637-81EA-B15E-1F23858E845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81723" y="1447298"/>
            <a:ext cx="547153" cy="132063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B749A9-CB0E-0753-399D-13829C34E164}"/>
              </a:ext>
            </a:extLst>
          </p:cNvPr>
          <p:cNvSpPr txBox="1"/>
          <p:nvPr/>
        </p:nvSpPr>
        <p:spPr>
          <a:xfrm>
            <a:off x="1828876" y="1185688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 Complaint or Not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903EF-232D-147F-E4C9-BFF4B859997D}"/>
              </a:ext>
            </a:extLst>
          </p:cNvPr>
          <p:cNvSpPr txBox="1"/>
          <p:nvPr/>
        </p:nvSpPr>
        <p:spPr>
          <a:xfrm>
            <a:off x="5124801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79D65-E860-49B8-6DC7-5B6B1CA8AD38}"/>
              </a:ext>
            </a:extLst>
          </p:cNvPr>
          <p:cNvSpPr/>
          <p:nvPr/>
        </p:nvSpPr>
        <p:spPr>
          <a:xfrm>
            <a:off x="6980702" y="2244229"/>
            <a:ext cx="1031632" cy="84755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3FBEB-3702-6C4F-ECEE-20D549CCFF46}"/>
              </a:ext>
            </a:extLst>
          </p:cNvPr>
          <p:cNvSpPr/>
          <p:nvPr/>
        </p:nvSpPr>
        <p:spPr>
          <a:xfrm>
            <a:off x="8148070" y="2254209"/>
            <a:ext cx="981862" cy="82851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Positive or Neutral Sentiment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798170-5493-CD8F-29E9-868C646446EE}"/>
              </a:ext>
            </a:extLst>
          </p:cNvPr>
          <p:cNvCxnSpPr>
            <a:cxnSpLocks/>
            <a:stCxn id="8" idx="0"/>
            <a:endCxn id="580" idx="2"/>
          </p:cNvCxnSpPr>
          <p:nvPr/>
        </p:nvCxnSpPr>
        <p:spPr>
          <a:xfrm flipV="1">
            <a:off x="7496518" y="1934170"/>
            <a:ext cx="873358" cy="3100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91E5D1-9BBE-D6F2-271F-151388F27789}"/>
              </a:ext>
            </a:extLst>
          </p:cNvPr>
          <p:cNvCxnSpPr>
            <a:cxnSpLocks/>
            <a:stCxn id="521" idx="0"/>
            <a:endCxn id="8" idx="2"/>
          </p:cNvCxnSpPr>
          <p:nvPr/>
        </p:nvCxnSpPr>
        <p:spPr>
          <a:xfrm flipH="1" flipV="1">
            <a:off x="7496518" y="3091781"/>
            <a:ext cx="826065" cy="47321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44C4E7-C711-5D24-AF58-1DF145EC9A53}"/>
              </a:ext>
            </a:extLst>
          </p:cNvPr>
          <p:cNvCxnSpPr>
            <a:cxnSpLocks/>
            <a:stCxn id="9" idx="0"/>
            <a:endCxn id="580" idx="2"/>
          </p:cNvCxnSpPr>
          <p:nvPr/>
        </p:nvCxnSpPr>
        <p:spPr>
          <a:xfrm flipH="1" flipV="1">
            <a:off x="8369876" y="1934170"/>
            <a:ext cx="269125" cy="32003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8AC495-479B-5B52-429B-D184CD2A70A1}"/>
              </a:ext>
            </a:extLst>
          </p:cNvPr>
          <p:cNvSpPr txBox="1"/>
          <p:nvPr/>
        </p:nvSpPr>
        <p:spPr>
          <a:xfrm>
            <a:off x="7086140" y="3066777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24 Tweets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CA3F88E-CD65-48B5-EC12-E133F3C792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9928" y="-1513203"/>
            <a:ext cx="94406" cy="5492195"/>
          </a:xfrm>
          <a:prstGeom prst="bentConnector3">
            <a:avLst>
              <a:gd name="adj1" fmla="val -242146"/>
            </a:avLst>
          </a:prstGeom>
          <a:ln w="190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7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891200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920332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Scores of Sentiment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099" y="1242899"/>
            <a:ext cx="7347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Precision: 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71.4 %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The model is reliable when it predicts positive sentiment, with 71.4% of 	positive predictions being accurate.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Recall:       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83.3%</a:t>
            </a:r>
          </a:p>
          <a:p>
            <a:pPr lvl="1"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model correctly identified 83.3% of the actual negative tweets in the 	survey, indicating some missed positive tweets.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Specificity: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77.8%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model is reasonably good at identifying non-negative sentiment, with 	78.9% accuracy in these predictions.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Accuracy: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80.0%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Overall model accuracy is 80.0%, considering both positive and negative  	predictions.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F1 Score: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76.9%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The F1 score, a balance of precision and recall, is 76.9%, reflecting a good 	overall model performance.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02C3A-8020-B241-6631-B9D91DB74060}"/>
              </a:ext>
            </a:extLst>
          </p:cNvPr>
          <p:cNvSpPr/>
          <p:nvPr/>
        </p:nvSpPr>
        <p:spPr>
          <a:xfrm>
            <a:off x="611901" y="2041847"/>
            <a:ext cx="7812000" cy="727200"/>
          </a:xfrm>
          <a:prstGeom prst="rect">
            <a:avLst/>
          </a:prstGeom>
          <a:noFill/>
          <a:ln w="28575">
            <a:solidFill>
              <a:schemeClr val="bg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LLM Analysis</a:t>
            </a:r>
            <a:br>
              <a:rPr lang="tr-TR" dirty="0"/>
            </a:br>
            <a:endParaRPr dirty="0"/>
          </a:p>
        </p:txBody>
      </p:sp>
      <p:pic>
        <p:nvPicPr>
          <p:cNvPr id="2" name="Graphic 1" descr="Streetcar with solid fill">
            <a:extLst>
              <a:ext uri="{FF2B5EF4-FFF2-40B4-BE49-F238E27FC236}">
                <a16:creationId xmlns:a16="http://schemas.microsoft.com/office/drawing/2014/main" id="{D2D9A098-C1CD-642D-7792-CD6291E5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0406B-51CB-B5BC-1BDE-7F8F85797929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do we use “LLM Analysis”?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B895-167F-D647-D84C-E1DFA5B33243}"/>
              </a:ext>
            </a:extLst>
          </p:cNvPr>
          <p:cNvSpPr txBox="1"/>
          <p:nvPr/>
        </p:nvSpPr>
        <p:spPr>
          <a:xfrm>
            <a:off x="720100" y="1471547"/>
            <a:ext cx="4133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analyze passenger tweets for efficient categorization and resolution of train maintenance issues, including interpreting irony for accurate sentiment assessment.</a:t>
            </a:r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0896EA0C-1CB7-A8B1-9DB3-A897F98A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2927105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B6D34-9401-0EF5-61F5-A0C176458A63}"/>
              </a:ext>
            </a:extLst>
          </p:cNvPr>
          <p:cNvSpPr txBox="1"/>
          <p:nvPr/>
        </p:nvSpPr>
        <p:spPr>
          <a:xfrm>
            <a:off x="1076715" y="2956237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How is “LLM Analysis” evaluated?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40F8C-B874-7C58-215E-EF71FE2FE8FD}"/>
              </a:ext>
            </a:extLst>
          </p:cNvPr>
          <p:cNvSpPr txBox="1"/>
          <p:nvPr/>
        </p:nvSpPr>
        <p:spPr>
          <a:xfrm>
            <a:off x="720100" y="3294791"/>
            <a:ext cx="445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evaluate the reliability of LLM Analysis by checking whether it provides similar output given the same input.</a:t>
            </a:r>
          </a:p>
        </p:txBody>
      </p:sp>
      <p:pic>
        <p:nvPicPr>
          <p:cNvPr id="9" name="Picture 8" descr="A blue bird and white hashtag&#10;&#10;Description automatically generated">
            <a:extLst>
              <a:ext uri="{FF2B5EF4-FFF2-40B4-BE49-F238E27FC236}">
                <a16:creationId xmlns:a16="http://schemas.microsoft.com/office/drawing/2014/main" id="{3500BFF1-FD94-BC50-EAFA-028D571C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646" y="711146"/>
            <a:ext cx="560482" cy="56048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0140EA-B1CB-1E66-4E4E-491E92440C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89298" y="1851506"/>
            <a:ext cx="1663179" cy="1663179"/>
          </a:xfrm>
          <a:prstGeom prst="rect">
            <a:avLst/>
          </a:prstGeom>
        </p:spPr>
      </p:pic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4081D0F5-C537-621E-76EB-B47E0E39BE06}"/>
              </a:ext>
            </a:extLst>
          </p:cNvPr>
          <p:cNvSpPr/>
          <p:nvPr/>
        </p:nvSpPr>
        <p:spPr>
          <a:xfrm>
            <a:off x="7408108" y="3563162"/>
            <a:ext cx="1369277" cy="752289"/>
          </a:xfrm>
          <a:prstGeom prst="curvedUp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B8C56EFF-63FF-44DB-B247-42387F30B04F}"/>
              </a:ext>
            </a:extLst>
          </p:cNvPr>
          <p:cNvSpPr/>
          <p:nvPr/>
        </p:nvSpPr>
        <p:spPr>
          <a:xfrm flipH="1">
            <a:off x="5857121" y="3586881"/>
            <a:ext cx="1451894" cy="791287"/>
          </a:xfrm>
          <a:prstGeom prst="curvedUp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F42151F-653A-B7B9-79F8-E6C75CADBBA7}"/>
              </a:ext>
            </a:extLst>
          </p:cNvPr>
          <p:cNvSpPr/>
          <p:nvPr/>
        </p:nvSpPr>
        <p:spPr>
          <a:xfrm>
            <a:off x="6831308" y="1359074"/>
            <a:ext cx="232926" cy="342045"/>
          </a:xfrm>
          <a:prstGeom prst="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1B456-1576-11C6-581C-DDC8B6AD5A89}"/>
              </a:ext>
            </a:extLst>
          </p:cNvPr>
          <p:cNvSpPr/>
          <p:nvPr/>
        </p:nvSpPr>
        <p:spPr>
          <a:xfrm>
            <a:off x="5275385" y="2045362"/>
            <a:ext cx="1140860" cy="4609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Suggestion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3F976-6D5F-892F-F523-499014918A13}"/>
              </a:ext>
            </a:extLst>
          </p:cNvPr>
          <p:cNvSpPr txBox="1"/>
          <p:nvPr/>
        </p:nvSpPr>
        <p:spPr>
          <a:xfrm>
            <a:off x="7009721" y="2045361"/>
            <a:ext cx="71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LLM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9E2D385-C8C6-A6A1-7081-BB7800E9442A}"/>
              </a:ext>
            </a:extLst>
          </p:cNvPr>
          <p:cNvSpPr/>
          <p:nvPr/>
        </p:nvSpPr>
        <p:spPr>
          <a:xfrm>
            <a:off x="7509178" y="1359073"/>
            <a:ext cx="232926" cy="342045"/>
          </a:xfrm>
          <a:prstGeom prst="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white cartoon robot with speech bubbles&#10;&#10;Description automatically generated">
            <a:extLst>
              <a:ext uri="{FF2B5EF4-FFF2-40B4-BE49-F238E27FC236}">
                <a16:creationId xmlns:a16="http://schemas.microsoft.com/office/drawing/2014/main" id="{1A3F269F-BF23-2B37-3E20-6ECFC3E2C78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3801" y="2644182"/>
            <a:ext cx="882232" cy="8822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E687AC-E83F-12F2-571B-8CE0024BC9DB}"/>
              </a:ext>
            </a:extLst>
          </p:cNvPr>
          <p:cNvSpPr/>
          <p:nvPr/>
        </p:nvSpPr>
        <p:spPr>
          <a:xfrm>
            <a:off x="7956062" y="2119133"/>
            <a:ext cx="1155591" cy="4001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Suggestion 2</a:t>
            </a:r>
          </a:p>
        </p:txBody>
      </p:sp>
      <p:pic>
        <p:nvPicPr>
          <p:cNvPr id="22" name="Picture 21" descr="A blue and white cartoon robot with speech bubbles&#10;&#10;Description automatically generated">
            <a:extLst>
              <a:ext uri="{FF2B5EF4-FFF2-40B4-BE49-F238E27FC236}">
                <a16:creationId xmlns:a16="http://schemas.microsoft.com/office/drawing/2014/main" id="{46C9C5DF-8596-410D-5E91-72F9D00F012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6141" y="2627898"/>
            <a:ext cx="882232" cy="8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LLM Analysis</a:t>
            </a:r>
            <a:br>
              <a:rPr lang="tr-TR" dirty="0"/>
            </a:br>
            <a:endParaRPr dirty="0"/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0896EA0C-1CB7-A8B1-9DB3-A897F98A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879477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B6D34-9401-0EF5-61F5-A0C176458A63}"/>
              </a:ext>
            </a:extLst>
          </p:cNvPr>
          <p:cNvSpPr txBox="1"/>
          <p:nvPr/>
        </p:nvSpPr>
        <p:spPr>
          <a:xfrm>
            <a:off x="1076715" y="908609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Does “LLM Analysis” works properly?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40F8C-B874-7C58-215E-EF71FE2FE8FD}"/>
              </a:ext>
            </a:extLst>
          </p:cNvPr>
          <p:cNvSpPr txBox="1"/>
          <p:nvPr/>
        </p:nvSpPr>
        <p:spPr>
          <a:xfrm>
            <a:off x="720099" y="1218458"/>
            <a:ext cx="8197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YES, because;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Consistent results in formatting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4"/>
                </a:solidFill>
                <a:latin typeface="Fira Sans Condensed" panose="020B0503050000020004" pitchFamily="34" charset="0"/>
              </a:rPr>
              <a:t>Categorised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topics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Detailed suggestions for maintenance team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Handles irony</a:t>
            </a:r>
          </a:p>
        </p:txBody>
      </p:sp>
      <p:pic>
        <p:nvPicPr>
          <p:cNvPr id="8" name="Graphic 7" descr="Streetcar with solid fill">
            <a:extLst>
              <a:ext uri="{FF2B5EF4-FFF2-40B4-BE49-F238E27FC236}">
                <a16:creationId xmlns:a16="http://schemas.microsoft.com/office/drawing/2014/main" id="{D5C30589-78BE-E55B-1E3E-127FFEBB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9" y="2854793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47FA7-AC4C-118E-3F14-2CC72F36440A}"/>
              </a:ext>
            </a:extLst>
          </p:cNvPr>
          <p:cNvSpPr txBox="1"/>
          <p:nvPr/>
        </p:nvSpPr>
        <p:spPr>
          <a:xfrm>
            <a:off x="1076714" y="2879211"/>
            <a:ext cx="533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What are necessary reactions?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AFD9B-E99B-B8CF-1937-DD9B9FB43835}"/>
              </a:ext>
            </a:extLst>
          </p:cNvPr>
          <p:cNvSpPr txBox="1"/>
          <p:nvPr/>
        </p:nvSpPr>
        <p:spPr>
          <a:xfrm>
            <a:off x="720099" y="3184651"/>
            <a:ext cx="4695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User feedback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Continuous improvement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986A0471-C701-58B6-ADC9-7967F44E17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557"/>
          <a:stretch/>
        </p:blipFill>
        <p:spPr>
          <a:xfrm>
            <a:off x="4572000" y="1031433"/>
            <a:ext cx="4516281" cy="84509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2F13E21-FCB9-0332-20BD-87B66B5F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88" b="36895"/>
          <a:stretch/>
        </p:blipFill>
        <p:spPr>
          <a:xfrm>
            <a:off x="4636554" y="2309668"/>
            <a:ext cx="4452814" cy="1075337"/>
          </a:xfrm>
          <a:prstGeom prst="rect">
            <a:avLst/>
          </a:prstGeom>
        </p:spPr>
      </p:pic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29CC83A6-C38F-4357-DA07-35591D7CBF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407"/>
          <a:stretch/>
        </p:blipFill>
        <p:spPr>
          <a:xfrm>
            <a:off x="4406154" y="3682911"/>
            <a:ext cx="4430817" cy="10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KPIs</a:t>
            </a:r>
            <a:br>
              <a:rPr lang="tr-TR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560F0-AF97-2CB0-0CF9-7D7F10703B47}"/>
              </a:ext>
            </a:extLst>
          </p:cNvPr>
          <p:cNvSpPr txBox="1"/>
          <p:nvPr/>
        </p:nvSpPr>
        <p:spPr>
          <a:xfrm>
            <a:off x="468000" y="1204575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Operational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B5C5-F640-D7C6-CF6C-13BE3D6BED24}"/>
              </a:ext>
            </a:extLst>
          </p:cNvPr>
          <p:cNvSpPr txBox="1"/>
          <p:nvPr/>
        </p:nvSpPr>
        <p:spPr>
          <a:xfrm>
            <a:off x="468000" y="2571750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Cost of Maintenance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FAEF8-D1BF-40A0-5DBF-CEBA81792CDC}"/>
              </a:ext>
            </a:extLst>
          </p:cNvPr>
          <p:cNvSpPr txBox="1"/>
          <p:nvPr/>
        </p:nvSpPr>
        <p:spPr>
          <a:xfrm>
            <a:off x="468000" y="3938925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Equipment Reliability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41EF9-1332-6BED-0FEA-EA6C2247B685}"/>
              </a:ext>
            </a:extLst>
          </p:cNvPr>
          <p:cNvSpPr txBox="1"/>
          <p:nvPr/>
        </p:nvSpPr>
        <p:spPr>
          <a:xfrm>
            <a:off x="2394900" y="1081463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Our project streamlines the maintenance process.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96AF0-EE5B-A562-21E4-0E4068CACFA4}"/>
              </a:ext>
            </a:extLst>
          </p:cNvPr>
          <p:cNvSpPr txBox="1"/>
          <p:nvPr/>
        </p:nvSpPr>
        <p:spPr>
          <a:xfrm>
            <a:off x="5882400" y="1081463"/>
            <a:ext cx="3067200" cy="830997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Trains experience quicker issue resolution, leading to improved overall operational efficiency.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1C12A-F02A-3CC9-C4A7-A11960AC7FA4}"/>
              </a:ext>
            </a:extLst>
          </p:cNvPr>
          <p:cNvSpPr txBox="1"/>
          <p:nvPr/>
        </p:nvSpPr>
        <p:spPr>
          <a:xfrm>
            <a:off x="2394900" y="2449711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Efficient issue resolution translates to cost savings.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F27F-8FFE-8AC0-541A-0EEA6E4C4230}"/>
              </a:ext>
            </a:extLst>
          </p:cNvPr>
          <p:cNvSpPr txBox="1"/>
          <p:nvPr/>
        </p:nvSpPr>
        <p:spPr>
          <a:xfrm>
            <a:off x="2394900" y="3815785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Swift problem-solving enhances the reliability of train equipment.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1652D-42DE-71F3-B508-B5D9624BECEC}"/>
              </a:ext>
            </a:extLst>
          </p:cNvPr>
          <p:cNvSpPr txBox="1"/>
          <p:nvPr/>
        </p:nvSpPr>
        <p:spPr>
          <a:xfrm>
            <a:off x="5882400" y="2449711"/>
            <a:ext cx="3067200" cy="832104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company benefits from reduced maintenance expenses.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455FB-F3C4-DE00-728E-7D42D77D3A9C}"/>
              </a:ext>
            </a:extLst>
          </p:cNvPr>
          <p:cNvSpPr txBox="1"/>
          <p:nvPr/>
        </p:nvSpPr>
        <p:spPr>
          <a:xfrm>
            <a:off x="5882400" y="3815260"/>
            <a:ext cx="3067200" cy="830997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Trains become more dependable, contributing to a reliable transportation service.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1B7D2-5BF0-6AD9-81F4-7F1732C50994}"/>
              </a:ext>
            </a:extLst>
          </p:cNvPr>
          <p:cNvSpPr txBox="1"/>
          <p:nvPr/>
        </p:nvSpPr>
        <p:spPr>
          <a:xfrm>
            <a:off x="874800" y="658300"/>
            <a:ext cx="11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Fira Sans Condensed" panose="020B0503050000020004" pitchFamily="34" charset="0"/>
              </a:rPr>
              <a:t>KPIs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AEDAA-1AE3-9220-15CE-10A6A84E9A65}"/>
              </a:ext>
            </a:extLst>
          </p:cNvPr>
          <p:cNvSpPr txBox="1"/>
          <p:nvPr/>
        </p:nvSpPr>
        <p:spPr>
          <a:xfrm>
            <a:off x="3060000" y="658300"/>
            <a:ext cx="20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ira Sans Condensed" panose="020B0503050000020004" pitchFamily="34" charset="0"/>
              </a:rPr>
              <a:t>Impact of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E61D6-D884-7FFB-B63A-1534962B69AD}"/>
              </a:ext>
            </a:extLst>
          </p:cNvPr>
          <p:cNvSpPr txBox="1"/>
          <p:nvPr/>
        </p:nvSpPr>
        <p:spPr>
          <a:xfrm>
            <a:off x="6664800" y="652872"/>
            <a:ext cx="191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ira Sans Condensed" panose="020B0503050000020004" pitchFamily="34" charset="0"/>
              </a:rPr>
              <a:t>Resulting Effect</a:t>
            </a:r>
          </a:p>
        </p:txBody>
      </p:sp>
    </p:spTree>
    <p:extLst>
      <p:ext uri="{BB962C8B-B14F-4D97-AF65-F5344CB8AC3E}">
        <p14:creationId xmlns:p14="http://schemas.microsoft.com/office/powerpoint/2010/main" val="112430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KPIs</a:t>
            </a:r>
            <a:br>
              <a:rPr lang="tr-TR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560F0-AF97-2CB0-0CF9-7D7F10703B47}"/>
              </a:ext>
            </a:extLst>
          </p:cNvPr>
          <p:cNvSpPr txBox="1"/>
          <p:nvPr/>
        </p:nvSpPr>
        <p:spPr>
          <a:xfrm>
            <a:off x="468000" y="1204575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Safety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B5C5-F640-D7C6-CF6C-13BE3D6BED24}"/>
              </a:ext>
            </a:extLst>
          </p:cNvPr>
          <p:cNvSpPr txBox="1"/>
          <p:nvPr/>
        </p:nvSpPr>
        <p:spPr>
          <a:xfrm>
            <a:off x="468000" y="2571750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Downtime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FAEF8-D1BF-40A0-5DBF-CEBA81792CDC}"/>
              </a:ext>
            </a:extLst>
          </p:cNvPr>
          <p:cNvSpPr txBox="1"/>
          <p:nvPr/>
        </p:nvSpPr>
        <p:spPr>
          <a:xfrm>
            <a:off x="468000" y="3938925"/>
            <a:ext cx="1389600" cy="584775"/>
          </a:xfrm>
          <a:prstGeom prst="rect">
            <a:avLst/>
          </a:prstGeom>
          <a:noFill/>
          <a:ln w="28575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Customer Satisfaction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41EF9-1332-6BED-0FEA-EA6C2247B685}"/>
              </a:ext>
            </a:extLst>
          </p:cNvPr>
          <p:cNvSpPr txBox="1"/>
          <p:nvPr/>
        </p:nvSpPr>
        <p:spPr>
          <a:xfrm>
            <a:off x="2394900" y="1080356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Timely maintenance ensures optimal safety.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96AF0-EE5B-A562-21E4-0E4068CACFA4}"/>
              </a:ext>
            </a:extLst>
          </p:cNvPr>
          <p:cNvSpPr txBox="1"/>
          <p:nvPr/>
        </p:nvSpPr>
        <p:spPr>
          <a:xfrm>
            <a:off x="5882400" y="1081463"/>
            <a:ext cx="3067200" cy="830997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Enhanced safety performance, reducing the risk of operational incidents.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1C12A-F02A-3CC9-C4A7-A11960AC7FA4}"/>
              </a:ext>
            </a:extLst>
          </p:cNvPr>
          <p:cNvSpPr txBox="1"/>
          <p:nvPr/>
        </p:nvSpPr>
        <p:spPr>
          <a:xfrm>
            <a:off x="2394900" y="2447808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Swift identification and resolution of issues will affect the downtime of trains.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F27F-8FFE-8AC0-541A-0EEA6E4C4230}"/>
              </a:ext>
            </a:extLst>
          </p:cNvPr>
          <p:cNvSpPr txBox="1"/>
          <p:nvPr/>
        </p:nvSpPr>
        <p:spPr>
          <a:xfrm>
            <a:off x="2394900" y="3815260"/>
            <a:ext cx="3235500" cy="83210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Improved service quality and prompt issue resolution will affect the customer satisfaction.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1652D-42DE-71F3-B508-B5D9624BECEC}"/>
              </a:ext>
            </a:extLst>
          </p:cNvPr>
          <p:cNvSpPr txBox="1"/>
          <p:nvPr/>
        </p:nvSpPr>
        <p:spPr>
          <a:xfrm>
            <a:off x="5882400" y="2449710"/>
            <a:ext cx="3067200" cy="1077218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Significant decrease in train downtime, ensuring seamless service operations and improved customer satisfaction.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455FB-F3C4-DE00-728E-7D42D77D3A9C}"/>
              </a:ext>
            </a:extLst>
          </p:cNvPr>
          <p:cNvSpPr txBox="1"/>
          <p:nvPr/>
        </p:nvSpPr>
        <p:spPr>
          <a:xfrm>
            <a:off x="5882400" y="3815260"/>
            <a:ext cx="3067200" cy="830997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Passengers experience better service, leading to higher customer satisfaction.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1B7D2-5BF0-6AD9-81F4-7F1732C50994}"/>
              </a:ext>
            </a:extLst>
          </p:cNvPr>
          <p:cNvSpPr txBox="1"/>
          <p:nvPr/>
        </p:nvSpPr>
        <p:spPr>
          <a:xfrm>
            <a:off x="874800" y="658300"/>
            <a:ext cx="11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Fira Sans Condensed" panose="020B0503050000020004" pitchFamily="34" charset="0"/>
              </a:rPr>
              <a:t>KPIs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AEDAA-1AE3-9220-15CE-10A6A84E9A65}"/>
              </a:ext>
            </a:extLst>
          </p:cNvPr>
          <p:cNvSpPr txBox="1"/>
          <p:nvPr/>
        </p:nvSpPr>
        <p:spPr>
          <a:xfrm>
            <a:off x="3060000" y="658300"/>
            <a:ext cx="20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ira Sans Condensed" panose="020B0503050000020004" pitchFamily="34" charset="0"/>
              </a:rPr>
              <a:t>Impact of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E61D6-D884-7FFB-B63A-1534962B69AD}"/>
              </a:ext>
            </a:extLst>
          </p:cNvPr>
          <p:cNvSpPr txBox="1"/>
          <p:nvPr/>
        </p:nvSpPr>
        <p:spPr>
          <a:xfrm>
            <a:off x="6664800" y="652872"/>
            <a:ext cx="191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ira Sans Condensed" panose="020B0503050000020004" pitchFamily="34" charset="0"/>
              </a:rPr>
              <a:t>Resulting Effect</a:t>
            </a:r>
          </a:p>
        </p:txBody>
      </p:sp>
    </p:spTree>
    <p:extLst>
      <p:ext uri="{BB962C8B-B14F-4D97-AF65-F5344CB8AC3E}">
        <p14:creationId xmlns:p14="http://schemas.microsoft.com/office/powerpoint/2010/main" val="20239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90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tr-TR" dirty="0" err="1">
                <a:latin typeface="Rajdhani" panose="020B0604020202020204" charset="-94"/>
                <a:ea typeface="Fira Sans Condensed"/>
                <a:cs typeface="Rajdhani" panose="020B0604020202020204" charset="-94"/>
                <a:sym typeface="Fira Sans Condensed"/>
              </a:rPr>
              <a:t>Summary</a:t>
            </a:r>
            <a:endParaRPr lang="tr-TR" dirty="0">
              <a:solidFill>
                <a:schemeClr val="lt2"/>
              </a:solidFill>
              <a:latin typeface="Rajdhani" panose="020B0604020202020204" charset="-94"/>
              <a:ea typeface="Fira Sans Condensed"/>
              <a:cs typeface="Rajdhani" panose="020B0604020202020204" charset="-94"/>
              <a:sym typeface="Fira Sans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468FB-5090-8DF0-D530-F3F01C50DE97}"/>
              </a:ext>
            </a:extLst>
          </p:cNvPr>
          <p:cNvSpPr txBox="1"/>
          <p:nvPr/>
        </p:nvSpPr>
        <p:spPr>
          <a:xfrm>
            <a:off x="1250155" y="969256"/>
            <a:ext cx="7062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Tweets2GPT project effectively detected irony and negative sentiment in passenger tweets and will contribute to the maintenance process of Thameslink trains.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48A7B-113E-D7A6-21DF-715B1238EDAB}"/>
              </a:ext>
            </a:extLst>
          </p:cNvPr>
          <p:cNvSpPr txBox="1"/>
          <p:nvPr/>
        </p:nvSpPr>
        <p:spPr>
          <a:xfrm>
            <a:off x="1250155" y="4160524"/>
            <a:ext cx="772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 </a:t>
            </a:r>
            <a:endParaRPr lang="en-US" sz="1600" dirty="0">
              <a:solidFill>
                <a:schemeClr val="tx2"/>
              </a:solidFill>
              <a:latin typeface="Fira Sans Condensed" panose="020B0503050000020004" pitchFamily="34" charset="0"/>
            </a:endParaRPr>
          </a:p>
        </p:txBody>
      </p:sp>
      <p:pic>
        <p:nvPicPr>
          <p:cNvPr id="2" name="Graphic 1" descr="Streetcar with solid fill">
            <a:extLst>
              <a:ext uri="{FF2B5EF4-FFF2-40B4-BE49-F238E27FC236}">
                <a16:creationId xmlns:a16="http://schemas.microsoft.com/office/drawing/2014/main" id="{2B3A87E0-BC17-3F1E-4DB2-4204A2DC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5" y="1206446"/>
            <a:ext cx="356615" cy="356615"/>
          </a:xfrm>
          <a:prstGeom prst="rect">
            <a:avLst/>
          </a:prstGeom>
        </p:spPr>
      </p:pic>
      <p:pic>
        <p:nvPicPr>
          <p:cNvPr id="3" name="Graphic 2" descr="Streetcar with solid fill">
            <a:extLst>
              <a:ext uri="{FF2B5EF4-FFF2-40B4-BE49-F238E27FC236}">
                <a16:creationId xmlns:a16="http://schemas.microsoft.com/office/drawing/2014/main" id="{B2BC83F1-0E39-34FA-E539-D0BA0E28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4" y="2393442"/>
            <a:ext cx="356615" cy="356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45798-E62C-FBF2-6C73-AFD006AE6EC0}"/>
              </a:ext>
            </a:extLst>
          </p:cNvPr>
          <p:cNvSpPr txBox="1"/>
          <p:nvPr/>
        </p:nvSpPr>
        <p:spPr>
          <a:xfrm>
            <a:off x="1250154" y="2277635"/>
            <a:ext cx="717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 will assist the maintenance team by organizing similar tweets and providing detailed recommendations.</a:t>
            </a:r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6B831FD7-8B52-6631-93BF-EE719E858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3" y="3576984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30215-EA9A-7372-B707-C804AAACBA98}"/>
              </a:ext>
            </a:extLst>
          </p:cNvPr>
          <p:cNvSpPr txBox="1"/>
          <p:nvPr/>
        </p:nvSpPr>
        <p:spPr>
          <a:xfrm>
            <a:off x="1250155" y="3462903"/>
            <a:ext cx="717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ensure continuous success, the project needs constant user feedback and constant improvement with new data.</a:t>
            </a:r>
          </a:p>
        </p:txBody>
      </p:sp>
    </p:spTree>
    <p:extLst>
      <p:ext uri="{BB962C8B-B14F-4D97-AF65-F5344CB8AC3E}">
        <p14:creationId xmlns:p14="http://schemas.microsoft.com/office/powerpoint/2010/main" val="225804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icture 782" descr="A train on a foggy night&#10;&#10;Description automatically generated">
            <a:extLst>
              <a:ext uri="{FF2B5EF4-FFF2-40B4-BE49-F238E27FC236}">
                <a16:creationId xmlns:a16="http://schemas.microsoft.com/office/drawing/2014/main" id="{46CFAEDD-0360-5F29-9BEE-46B1F8D7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758" y="362977"/>
            <a:ext cx="8671073" cy="466202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1244600" dist="63500" dir="19020000" algn="ctr" rotWithShape="0">
              <a:srgbClr val="000000">
                <a:alpha val="43137"/>
              </a:srgbClr>
            </a:outerShdw>
            <a:reflection blurRad="1270000" stA="0" endPos="65000" dist="990600" dir="5400000" sy="-100000" algn="bl" rotWithShape="0"/>
            <a:softEdge rad="635000"/>
          </a:effectLst>
        </p:spPr>
      </p:pic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207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Table</a:t>
            </a:r>
            <a:r>
              <a:rPr lang="tr-TR" dirty="0"/>
              <a:t> of Content</a:t>
            </a:r>
            <a:endParaRPr dirty="0"/>
          </a:p>
        </p:txBody>
      </p:sp>
      <p:grpSp>
        <p:nvGrpSpPr>
          <p:cNvPr id="722" name="Google Shape;722;p30"/>
          <p:cNvGrpSpPr/>
          <p:nvPr/>
        </p:nvGrpSpPr>
        <p:grpSpPr>
          <a:xfrm>
            <a:off x="5592546" y="1417575"/>
            <a:ext cx="2053620" cy="572697"/>
            <a:chOff x="5535122" y="2634933"/>
            <a:chExt cx="2923460" cy="619576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248482" y="2770009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535122" y="2634933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</a:t>
              </a:r>
              <a:r>
                <a:rPr lang="tr-TR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98CCAD7-3565-8FBD-762D-E64AA4B2753C}"/>
              </a:ext>
            </a:extLst>
          </p:cNvPr>
          <p:cNvCxnSpPr>
            <a:cxnSpLocks/>
          </p:cNvCxnSpPr>
          <p:nvPr/>
        </p:nvCxnSpPr>
        <p:spPr>
          <a:xfrm>
            <a:off x="4774781" y="971490"/>
            <a:ext cx="0" cy="3586963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B142A2F0-71B0-A87C-AF54-31B26BF01275}"/>
              </a:ext>
            </a:extLst>
          </p:cNvPr>
          <p:cNvCxnSpPr/>
          <p:nvPr/>
        </p:nvCxnSpPr>
        <p:spPr>
          <a:xfrm>
            <a:off x="3925895" y="38027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TextBox 672">
            <a:extLst>
              <a:ext uri="{FF2B5EF4-FFF2-40B4-BE49-F238E27FC236}">
                <a16:creationId xmlns:a16="http://schemas.microsoft.com/office/drawing/2014/main" id="{A0ECE4B7-32E0-A8D0-8C13-CB6EFB324408}"/>
              </a:ext>
            </a:extLst>
          </p:cNvPr>
          <p:cNvSpPr txBox="1"/>
          <p:nvPr/>
        </p:nvSpPr>
        <p:spPr>
          <a:xfrm>
            <a:off x="2568223" y="2234919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72AC95D1-80C0-0263-ED3C-21D68345F13F}"/>
              </a:ext>
            </a:extLst>
          </p:cNvPr>
          <p:cNvSpPr txBox="1"/>
          <p:nvPr/>
        </p:nvSpPr>
        <p:spPr>
          <a:xfrm>
            <a:off x="720100" y="2245288"/>
            <a:ext cx="2381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Evaluation of Sentiment Analysis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B3423450-4F43-7F28-9574-FE1B7BB63E8D}"/>
              </a:ext>
            </a:extLst>
          </p:cNvPr>
          <p:cNvSpPr txBox="1"/>
          <p:nvPr/>
        </p:nvSpPr>
        <p:spPr>
          <a:xfrm>
            <a:off x="6133391" y="2953174"/>
            <a:ext cx="22604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Evaluation of LLM Analysis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B7331666-3B1D-798A-A344-3A151124490D}"/>
              </a:ext>
            </a:extLst>
          </p:cNvPr>
          <p:cNvSpPr txBox="1"/>
          <p:nvPr/>
        </p:nvSpPr>
        <p:spPr>
          <a:xfrm>
            <a:off x="3060805" y="3708276"/>
            <a:ext cx="84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27D9DB57-61DE-D66F-73EF-1E1441F9FD04}"/>
              </a:ext>
            </a:extLst>
          </p:cNvPr>
          <p:cNvSpPr txBox="1"/>
          <p:nvPr/>
        </p:nvSpPr>
        <p:spPr>
          <a:xfrm>
            <a:off x="731927" y="3709100"/>
            <a:ext cx="2492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Evaluation of KPIs</a:t>
            </a:r>
          </a:p>
        </p:txBody>
      </p:sp>
      <p:cxnSp>
        <p:nvCxnSpPr>
          <p:cNvPr id="744" name="Google Shape;741;p30">
            <a:extLst>
              <a:ext uri="{FF2B5EF4-FFF2-40B4-BE49-F238E27FC236}">
                <a16:creationId xmlns:a16="http://schemas.microsoft.com/office/drawing/2014/main" id="{263CDC1C-AA83-33C8-972D-2A03257DB6E4}"/>
              </a:ext>
            </a:extLst>
          </p:cNvPr>
          <p:cNvCxnSpPr>
            <a:cxnSpLocks/>
          </p:cNvCxnSpPr>
          <p:nvPr/>
        </p:nvCxnSpPr>
        <p:spPr>
          <a:xfrm flipV="1">
            <a:off x="3983598" y="986046"/>
            <a:ext cx="77126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1" name="Google Shape;741;p30">
            <a:extLst>
              <a:ext uri="{FF2B5EF4-FFF2-40B4-BE49-F238E27FC236}">
                <a16:creationId xmlns:a16="http://schemas.microsoft.com/office/drawing/2014/main" id="{D4237317-2649-FC7A-3679-9FD02E94C85E}"/>
              </a:ext>
            </a:extLst>
          </p:cNvPr>
          <p:cNvCxnSpPr>
            <a:cxnSpLocks/>
          </p:cNvCxnSpPr>
          <p:nvPr/>
        </p:nvCxnSpPr>
        <p:spPr>
          <a:xfrm flipV="1">
            <a:off x="4010866" y="2426344"/>
            <a:ext cx="770400" cy="12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2" name="Google Shape;738;p30">
            <a:extLst>
              <a:ext uri="{FF2B5EF4-FFF2-40B4-BE49-F238E27FC236}">
                <a16:creationId xmlns:a16="http://schemas.microsoft.com/office/drawing/2014/main" id="{45228067-FA83-F16A-7147-B529C4D64D84}"/>
              </a:ext>
            </a:extLst>
          </p:cNvPr>
          <p:cNvCxnSpPr>
            <a:cxnSpLocks/>
          </p:cNvCxnSpPr>
          <p:nvPr/>
        </p:nvCxnSpPr>
        <p:spPr>
          <a:xfrm flipH="1">
            <a:off x="4781266" y="3171246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3" name="Google Shape;741;p30">
            <a:extLst>
              <a:ext uri="{FF2B5EF4-FFF2-40B4-BE49-F238E27FC236}">
                <a16:creationId xmlns:a16="http://schemas.microsoft.com/office/drawing/2014/main" id="{BDDD3328-58FF-E4BB-1083-35CAD7ADCFF1}"/>
              </a:ext>
            </a:extLst>
          </p:cNvPr>
          <p:cNvCxnSpPr>
            <a:cxnSpLocks/>
          </p:cNvCxnSpPr>
          <p:nvPr/>
        </p:nvCxnSpPr>
        <p:spPr>
          <a:xfrm>
            <a:off x="4010866" y="3892660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8" name="TextBox 767">
            <a:extLst>
              <a:ext uri="{FF2B5EF4-FFF2-40B4-BE49-F238E27FC236}">
                <a16:creationId xmlns:a16="http://schemas.microsoft.com/office/drawing/2014/main" id="{8F67B28E-D51E-D84B-1594-5FF79291E2E9}"/>
              </a:ext>
            </a:extLst>
          </p:cNvPr>
          <p:cNvSpPr txBox="1"/>
          <p:nvPr/>
        </p:nvSpPr>
        <p:spPr>
          <a:xfrm>
            <a:off x="5592546" y="2953174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EDCF4-FAD7-2552-1541-1C4BC71520BA}"/>
              </a:ext>
            </a:extLst>
          </p:cNvPr>
          <p:cNvSpPr txBox="1"/>
          <p:nvPr/>
        </p:nvSpPr>
        <p:spPr>
          <a:xfrm>
            <a:off x="6133391" y="1416368"/>
            <a:ext cx="267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Evaluation of Irony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9" name="Google Shape;738;p30">
            <a:extLst>
              <a:ext uri="{FF2B5EF4-FFF2-40B4-BE49-F238E27FC236}">
                <a16:creationId xmlns:a16="http://schemas.microsoft.com/office/drawing/2014/main" id="{DD5B94D0-0470-4544-B8C3-2CC7EF392B07}"/>
              </a:ext>
            </a:extLst>
          </p:cNvPr>
          <p:cNvCxnSpPr>
            <a:cxnSpLocks/>
          </p:cNvCxnSpPr>
          <p:nvPr/>
        </p:nvCxnSpPr>
        <p:spPr>
          <a:xfrm flipH="1">
            <a:off x="4781266" y="1643514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4674E-B38E-3E4B-9141-8406C80AB59D}"/>
              </a:ext>
            </a:extLst>
          </p:cNvPr>
          <p:cNvSpPr txBox="1"/>
          <p:nvPr/>
        </p:nvSpPr>
        <p:spPr>
          <a:xfrm>
            <a:off x="731927" y="813253"/>
            <a:ext cx="2381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Introduction</a:t>
            </a: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and Steps of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35DC9-1947-C501-176B-62BAF2E77DB0}"/>
              </a:ext>
            </a:extLst>
          </p:cNvPr>
          <p:cNvSpPr txBox="1"/>
          <p:nvPr/>
        </p:nvSpPr>
        <p:spPr>
          <a:xfrm>
            <a:off x="2519916" y="813253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4" name="Google Shape;738;p30">
            <a:extLst>
              <a:ext uri="{FF2B5EF4-FFF2-40B4-BE49-F238E27FC236}">
                <a16:creationId xmlns:a16="http://schemas.microsoft.com/office/drawing/2014/main" id="{C1617F62-5D95-0F65-AA05-F5A9B9392FAC}"/>
              </a:ext>
            </a:extLst>
          </p:cNvPr>
          <p:cNvCxnSpPr>
            <a:cxnSpLocks/>
          </p:cNvCxnSpPr>
          <p:nvPr/>
        </p:nvCxnSpPr>
        <p:spPr>
          <a:xfrm flipH="1">
            <a:off x="4781266" y="4558453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D1AC56-432F-A62A-B1A9-0F309C27A952}"/>
              </a:ext>
            </a:extLst>
          </p:cNvPr>
          <p:cNvSpPr txBox="1"/>
          <p:nvPr/>
        </p:nvSpPr>
        <p:spPr>
          <a:xfrm>
            <a:off x="5576549" y="4350242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6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020EE-3AE3-11DD-59FB-618DBC5C5947}"/>
              </a:ext>
            </a:extLst>
          </p:cNvPr>
          <p:cNvSpPr txBox="1"/>
          <p:nvPr/>
        </p:nvSpPr>
        <p:spPr>
          <a:xfrm>
            <a:off x="6133391" y="4327395"/>
            <a:ext cx="2260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Summary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93FA7-5708-67D7-ACBE-FEC9E099F0BC}"/>
              </a:ext>
            </a:extLst>
          </p:cNvPr>
          <p:cNvSpPr txBox="1"/>
          <p:nvPr/>
        </p:nvSpPr>
        <p:spPr>
          <a:xfrm>
            <a:off x="810635" y="1971109"/>
            <a:ext cx="737440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 fontAlgn="base">
              <a:buClr>
                <a:schemeClr val="tx2"/>
              </a:buClr>
            </a:pPr>
            <a:r>
              <a:rPr lang="en-US" sz="3200" dirty="0">
                <a:solidFill>
                  <a:schemeClr val="lt2"/>
                </a:solidFill>
                <a:latin typeface="Fira Sans Condensed"/>
              </a:rPr>
              <a:t>Thank you!</a:t>
            </a:r>
          </a:p>
          <a:p>
            <a:pPr>
              <a:buClr>
                <a:schemeClr val="tx2"/>
              </a:buClr>
            </a:pPr>
            <a:endParaRPr lang="tr-TR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51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Introduction</a:t>
            </a:r>
            <a:endParaRPr dirty="0"/>
          </a:p>
        </p:txBody>
      </p:sp>
      <p:pic>
        <p:nvPicPr>
          <p:cNvPr id="3" name="Graphic 2" descr="Streetcar with solid fill">
            <a:extLst>
              <a:ext uri="{FF2B5EF4-FFF2-40B4-BE49-F238E27FC236}">
                <a16:creationId xmlns:a16="http://schemas.microsoft.com/office/drawing/2014/main" id="{512C4BF7-4BD4-C44F-6C4A-46926822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5" y="1096671"/>
            <a:ext cx="356615" cy="356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7C174-BCE2-5EA3-1D1F-96763413840F}"/>
              </a:ext>
            </a:extLst>
          </p:cNvPr>
          <p:cNvSpPr txBox="1"/>
          <p:nvPr/>
        </p:nvSpPr>
        <p:spPr>
          <a:xfrm>
            <a:off x="1250444" y="1037787"/>
            <a:ext cx="7173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Presentation </a:t>
            </a: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Purpose</a:t>
            </a:r>
            <a:r>
              <a:rPr lang="tr-TR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</a:t>
            </a:r>
            <a:r>
              <a:rPr lang="en-GB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: </a:t>
            </a:r>
            <a:r>
              <a:rPr lang="en-GB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NLP Analysis Project to improve train maintenance</a:t>
            </a:r>
            <a:r>
              <a:rPr lang="tr-TR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.</a:t>
            </a: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pic>
        <p:nvPicPr>
          <p:cNvPr id="4" name="Graphic 3" descr="Streetcar with solid fill">
            <a:extLst>
              <a:ext uri="{FF2B5EF4-FFF2-40B4-BE49-F238E27FC236}">
                <a16:creationId xmlns:a16="http://schemas.microsoft.com/office/drawing/2014/main" id="{6FD45707-2BFA-DDD5-7FDF-D1D74FFB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6" y="2501866"/>
            <a:ext cx="356615" cy="356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5D381-63DA-2976-68DD-6513D2C35D2B}"/>
              </a:ext>
            </a:extLst>
          </p:cNvPr>
          <p:cNvSpPr txBox="1"/>
          <p:nvPr/>
        </p:nvSpPr>
        <p:spPr>
          <a:xfrm>
            <a:off x="1250444" y="2442982"/>
            <a:ext cx="7173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is our guide for improvement. It shows us what works well and where we can enhance, ensuring a better project.</a:t>
            </a:r>
          </a:p>
        </p:txBody>
      </p:sp>
      <p:pic>
        <p:nvPicPr>
          <p:cNvPr id="7" name="Picture 6" descr="A train on the tracks&#10;&#10;Description automatically generated">
            <a:extLst>
              <a:ext uri="{FF2B5EF4-FFF2-40B4-BE49-F238E27FC236}">
                <a16:creationId xmlns:a16="http://schemas.microsoft.com/office/drawing/2014/main" id="{3718A767-4C36-BB18-F22F-90ECEFBF4E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b="21351"/>
          <a:stretch/>
        </p:blipFill>
        <p:spPr>
          <a:xfrm>
            <a:off x="3507023" y="2138731"/>
            <a:ext cx="5309733" cy="3004769"/>
          </a:xfrm>
          <a:prstGeom prst="rect">
            <a:avLst/>
          </a:prstGeom>
          <a:effectLst>
            <a:softEdge rad="1270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049;p45">
            <a:extLst>
              <a:ext uri="{FF2B5EF4-FFF2-40B4-BE49-F238E27FC236}">
                <a16:creationId xmlns:a16="http://schemas.microsoft.com/office/drawing/2014/main" id="{506D405A-7E4F-8322-1648-2F2BD38EF7FF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50689" y="513819"/>
            <a:ext cx="6934009" cy="46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60;p45">
            <a:extLst>
              <a:ext uri="{FF2B5EF4-FFF2-40B4-BE49-F238E27FC236}">
                <a16:creationId xmlns:a16="http://schemas.microsoft.com/office/drawing/2014/main" id="{920EE644-8066-608F-6638-06F17576E670}"/>
              </a:ext>
            </a:extLst>
          </p:cNvPr>
          <p:cNvSpPr txBox="1"/>
          <p:nvPr/>
        </p:nvSpPr>
        <p:spPr>
          <a:xfrm>
            <a:off x="1019631" y="676373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1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DE8CC3-FF11-4D65-A5D3-82192BA1FEA8}"/>
              </a:ext>
            </a:extLst>
          </p:cNvPr>
          <p:cNvSpPr txBox="1"/>
          <p:nvPr/>
        </p:nvSpPr>
        <p:spPr>
          <a:xfrm>
            <a:off x="1656596" y="512866"/>
            <a:ext cx="492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Irony</a:t>
            </a:r>
          </a:p>
        </p:txBody>
      </p:sp>
      <p:sp>
        <p:nvSpPr>
          <p:cNvPr id="23" name="Google Shape;4060;p45">
            <a:extLst>
              <a:ext uri="{FF2B5EF4-FFF2-40B4-BE49-F238E27FC236}">
                <a16:creationId xmlns:a16="http://schemas.microsoft.com/office/drawing/2014/main" id="{AE96CCF4-6AE9-ABEB-34A8-C194D4A71371}"/>
              </a:ext>
            </a:extLst>
          </p:cNvPr>
          <p:cNvSpPr txBox="1"/>
          <p:nvPr/>
        </p:nvSpPr>
        <p:spPr>
          <a:xfrm>
            <a:off x="2109137" y="1431134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2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BD86D-C30A-90E6-C345-248F0766A7E4}"/>
              </a:ext>
            </a:extLst>
          </p:cNvPr>
          <p:cNvSpPr txBox="1"/>
          <p:nvPr/>
        </p:nvSpPr>
        <p:spPr>
          <a:xfrm>
            <a:off x="2748761" y="1325221"/>
            <a:ext cx="43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Sentiment Analysis</a:t>
            </a:r>
            <a:endParaRPr lang="en-US" sz="18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5" name="Google Shape;4060;p45">
            <a:extLst>
              <a:ext uri="{FF2B5EF4-FFF2-40B4-BE49-F238E27FC236}">
                <a16:creationId xmlns:a16="http://schemas.microsoft.com/office/drawing/2014/main" id="{086D8A14-9F29-FB87-A4A8-BC701CEC91FA}"/>
              </a:ext>
            </a:extLst>
          </p:cNvPr>
          <p:cNvSpPr txBox="1"/>
          <p:nvPr/>
        </p:nvSpPr>
        <p:spPr>
          <a:xfrm>
            <a:off x="3772799" y="2546053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3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4A3DBF-FC46-A1BE-AFB5-B3F1C0EB3AF7}"/>
              </a:ext>
            </a:extLst>
          </p:cNvPr>
          <p:cNvSpPr txBox="1"/>
          <p:nvPr/>
        </p:nvSpPr>
        <p:spPr>
          <a:xfrm>
            <a:off x="4334729" y="2438194"/>
            <a:ext cx="280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LLM Analysis</a:t>
            </a:r>
          </a:p>
        </p:txBody>
      </p:sp>
      <p:sp>
        <p:nvSpPr>
          <p:cNvPr id="27" name="Google Shape;4060;p45">
            <a:extLst>
              <a:ext uri="{FF2B5EF4-FFF2-40B4-BE49-F238E27FC236}">
                <a16:creationId xmlns:a16="http://schemas.microsoft.com/office/drawing/2014/main" id="{BAC09829-97E5-D319-8514-0E6DD2498DB2}"/>
              </a:ext>
            </a:extLst>
          </p:cNvPr>
          <p:cNvSpPr txBox="1"/>
          <p:nvPr/>
        </p:nvSpPr>
        <p:spPr>
          <a:xfrm>
            <a:off x="5605600" y="3744165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4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456C4-FECF-131A-ACA6-B1CF93C81F02}"/>
              </a:ext>
            </a:extLst>
          </p:cNvPr>
          <p:cNvSpPr txBox="1"/>
          <p:nvPr/>
        </p:nvSpPr>
        <p:spPr>
          <a:xfrm>
            <a:off x="6003515" y="3668858"/>
            <a:ext cx="192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KPIs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3B8D0905-418A-313E-AC41-0DAFC2222C03}"/>
              </a:ext>
            </a:extLst>
          </p:cNvPr>
          <p:cNvSpPr/>
          <p:nvPr/>
        </p:nvSpPr>
        <p:spPr>
          <a:xfrm rot="2733303">
            <a:off x="4904164" y="363186"/>
            <a:ext cx="1664803" cy="549226"/>
          </a:xfrm>
          <a:prstGeom prst="curved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05D52B8A-55DB-C8C6-3D88-4FC3E6D008CC}"/>
              </a:ext>
            </a:extLst>
          </p:cNvPr>
          <p:cNvSpPr/>
          <p:nvPr/>
        </p:nvSpPr>
        <p:spPr>
          <a:xfrm rot="3025566">
            <a:off x="6083768" y="1624150"/>
            <a:ext cx="1664803" cy="549226"/>
          </a:xfrm>
          <a:prstGeom prst="curved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BA60C1E5-85E5-4D44-6B1D-6690A78FBA33}"/>
              </a:ext>
            </a:extLst>
          </p:cNvPr>
          <p:cNvSpPr/>
          <p:nvPr/>
        </p:nvSpPr>
        <p:spPr>
          <a:xfrm rot="3878540">
            <a:off x="7123266" y="2982940"/>
            <a:ext cx="1493603" cy="532675"/>
          </a:xfrm>
          <a:prstGeom prst="curved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5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Tweets</a:t>
            </a:r>
          </a:p>
          <a:p>
            <a:pPr algn="ctr"/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E4115C20-E406-92E1-A7A6-0E6D977E14BE}"/>
              </a:ext>
            </a:extLst>
          </p:cNvPr>
          <p:cNvCxnSpPr>
            <a:cxnSpLocks/>
            <a:stCxn id="424" idx="3"/>
            <a:endCxn id="431" idx="1"/>
          </p:cNvCxnSpPr>
          <p:nvPr/>
        </p:nvCxnSpPr>
        <p:spPr>
          <a:xfrm flipV="1">
            <a:off x="1281723" y="1447298"/>
            <a:ext cx="547153" cy="132063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9D3DB458-1D15-3E31-A40D-89AAB1BBA17A}"/>
              </a:ext>
            </a:extLst>
          </p:cNvPr>
          <p:cNvCxnSpPr>
            <a:cxnSpLocks/>
            <a:stCxn id="424" idx="3"/>
            <a:endCxn id="433" idx="1"/>
          </p:cNvCxnSpPr>
          <p:nvPr/>
        </p:nvCxnSpPr>
        <p:spPr>
          <a:xfrm>
            <a:off x="1281723" y="2767930"/>
            <a:ext cx="547153" cy="14605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1433DEC4-2227-FDD5-95DB-31377739D512}"/>
              </a:ext>
            </a:extLst>
          </p:cNvPr>
          <p:cNvSpPr txBox="1"/>
          <p:nvPr/>
        </p:nvSpPr>
        <p:spPr>
          <a:xfrm>
            <a:off x="1828876" y="1185688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 Complaint or Not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451D0AE-E83F-9EFE-3FB8-C85017CE5D9F}"/>
              </a:ext>
            </a:extLst>
          </p:cNvPr>
          <p:cNvSpPr txBox="1"/>
          <p:nvPr/>
        </p:nvSpPr>
        <p:spPr>
          <a:xfrm>
            <a:off x="1828876" y="3966863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Ironic or Not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12" idx="1"/>
          </p:cNvCxnSpPr>
          <p:nvPr/>
        </p:nvCxnSpPr>
        <p:spPr>
          <a:xfrm>
            <a:off x="1281723" y="2767930"/>
            <a:ext cx="454966" cy="156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12" idx="3"/>
            <a:endCxn id="464" idx="1"/>
          </p:cNvCxnSpPr>
          <p:nvPr/>
        </p:nvCxnSpPr>
        <p:spPr>
          <a:xfrm flipV="1">
            <a:off x="3071713" y="2767929"/>
            <a:ext cx="242325" cy="156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 flipV="1">
            <a:off x="4649185" y="2767928"/>
            <a:ext cx="242325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891510" y="2290874"/>
            <a:ext cx="1274113" cy="9541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Irony Detection</a:t>
            </a:r>
          </a:p>
          <a:p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240191" y="3554172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165623" y="2767928"/>
            <a:ext cx="348416" cy="81451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5998223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Ironic Tweets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 flipV="1">
            <a:off x="7029854" y="3919932"/>
            <a:ext cx="210337" cy="7888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0" name="TextBox 579">
            <a:extLst>
              <a:ext uri="{FF2B5EF4-FFF2-40B4-BE49-F238E27FC236}">
                <a16:creationId xmlns:a16="http://schemas.microsoft.com/office/drawing/2014/main" id="{6C71606B-CCF0-CB6A-F8F7-28FDF2C78C00}"/>
              </a:ext>
            </a:extLst>
          </p:cNvPr>
          <p:cNvSpPr txBox="1"/>
          <p:nvPr/>
        </p:nvSpPr>
        <p:spPr>
          <a:xfrm>
            <a:off x="7436323" y="1280094"/>
            <a:ext cx="1413812" cy="64008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Analysis</a:t>
            </a: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FDE75C0-CB79-D9AC-8C7C-E023D2ADB764}"/>
              </a:ext>
            </a:extLst>
          </p:cNvPr>
          <p:cNvSpPr/>
          <p:nvPr/>
        </p:nvSpPr>
        <p:spPr>
          <a:xfrm>
            <a:off x="6932895" y="2153377"/>
            <a:ext cx="1031632" cy="84755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9F9D66DF-300D-49EF-38AB-CD3AFAA17069}"/>
              </a:ext>
            </a:extLst>
          </p:cNvPr>
          <p:cNvSpPr/>
          <p:nvPr/>
        </p:nvSpPr>
        <p:spPr>
          <a:xfrm>
            <a:off x="8143229" y="2162895"/>
            <a:ext cx="981862" cy="82851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Positive or Neutral Sentiment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C190FF15-7B49-228D-61FB-B8456B939CBB}"/>
              </a:ext>
            </a:extLst>
          </p:cNvPr>
          <p:cNvCxnSpPr>
            <a:cxnSpLocks/>
            <a:stCxn id="767" idx="3"/>
            <a:endCxn id="580" idx="1"/>
          </p:cNvCxnSpPr>
          <p:nvPr/>
        </p:nvCxnSpPr>
        <p:spPr>
          <a:xfrm flipV="1">
            <a:off x="7044060" y="1600134"/>
            <a:ext cx="392263" cy="406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id="{46DC606B-E30C-E063-C733-FC3A1E762C1D}"/>
              </a:ext>
            </a:extLst>
          </p:cNvPr>
          <p:cNvCxnSpPr>
            <a:cxnSpLocks/>
            <a:stCxn id="720" idx="0"/>
            <a:endCxn id="521" idx="2"/>
          </p:cNvCxnSpPr>
          <p:nvPr/>
        </p:nvCxnSpPr>
        <p:spPr>
          <a:xfrm flipV="1">
            <a:off x="7947097" y="4285692"/>
            <a:ext cx="0" cy="9699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0" name="TextBox 719">
            <a:extLst>
              <a:ext uri="{FF2B5EF4-FFF2-40B4-BE49-F238E27FC236}">
                <a16:creationId xmlns:a16="http://schemas.microsoft.com/office/drawing/2014/main" id="{21BCED12-57CC-E62F-4A1F-1311FC5DEA42}"/>
              </a:ext>
            </a:extLst>
          </p:cNvPr>
          <p:cNvSpPr txBox="1"/>
          <p:nvPr/>
        </p:nvSpPr>
        <p:spPr>
          <a:xfrm>
            <a:off x="7203245" y="4382688"/>
            <a:ext cx="1487704" cy="7386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Actionable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Insights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165623" y="1962024"/>
            <a:ext cx="362622" cy="80590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012429" y="1246373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Non-Ironic Tweets</a:t>
            </a:r>
          </a:p>
        </p:txBody>
      </p: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4AECA1D7-920E-D7B0-4313-61F6DEB09971}"/>
              </a:ext>
            </a:extLst>
          </p:cNvPr>
          <p:cNvCxnSpPr>
            <a:cxnSpLocks/>
            <a:stCxn id="605" idx="0"/>
            <a:endCxn id="580" idx="2"/>
          </p:cNvCxnSpPr>
          <p:nvPr/>
        </p:nvCxnSpPr>
        <p:spPr>
          <a:xfrm flipV="1">
            <a:off x="7448711" y="1920174"/>
            <a:ext cx="694518" cy="23320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7E6CD20D-48E5-CCF5-E64E-F7A88874A55C}"/>
              </a:ext>
            </a:extLst>
          </p:cNvPr>
          <p:cNvCxnSpPr>
            <a:cxnSpLocks/>
            <a:stCxn id="521" idx="0"/>
            <a:endCxn id="605" idx="2"/>
          </p:cNvCxnSpPr>
          <p:nvPr/>
        </p:nvCxnSpPr>
        <p:spPr>
          <a:xfrm flipH="1" flipV="1">
            <a:off x="7448711" y="3000929"/>
            <a:ext cx="498386" cy="5532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5950C282-4948-5B56-02D7-2F6A300E2579}"/>
              </a:ext>
            </a:extLst>
          </p:cNvPr>
          <p:cNvCxnSpPr>
            <a:cxnSpLocks/>
            <a:stCxn id="668" idx="0"/>
            <a:endCxn id="580" idx="2"/>
          </p:cNvCxnSpPr>
          <p:nvPr/>
        </p:nvCxnSpPr>
        <p:spPr>
          <a:xfrm flipH="1" flipV="1">
            <a:off x="8143229" y="1920174"/>
            <a:ext cx="490931" cy="24272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8" name="TextBox 887">
            <a:extLst>
              <a:ext uri="{FF2B5EF4-FFF2-40B4-BE49-F238E27FC236}">
                <a16:creationId xmlns:a16="http://schemas.microsoft.com/office/drawing/2014/main" id="{9C6FBD08-F2C9-7855-841B-9163F6CA8838}"/>
              </a:ext>
            </a:extLst>
          </p:cNvPr>
          <p:cNvSpPr txBox="1"/>
          <p:nvPr/>
        </p:nvSpPr>
        <p:spPr>
          <a:xfrm>
            <a:off x="86758" y="84030"/>
            <a:ext cx="147158" cy="12153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CEDF4ADA-9DAF-2AF3-F399-BF5CA8AC0F1C}"/>
              </a:ext>
            </a:extLst>
          </p:cNvPr>
          <p:cNvSpPr txBox="1"/>
          <p:nvPr/>
        </p:nvSpPr>
        <p:spPr>
          <a:xfrm>
            <a:off x="89891" y="323006"/>
            <a:ext cx="144025" cy="12153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164F6900-1038-56BF-E3BC-12FC1786CFA1}"/>
              </a:ext>
            </a:extLst>
          </p:cNvPr>
          <p:cNvSpPr txBox="1"/>
          <p:nvPr/>
        </p:nvSpPr>
        <p:spPr>
          <a:xfrm>
            <a:off x="89891" y="568384"/>
            <a:ext cx="144025" cy="1272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93" name="TextBox 892">
            <a:extLst>
              <a:ext uri="{FF2B5EF4-FFF2-40B4-BE49-F238E27FC236}">
                <a16:creationId xmlns:a16="http://schemas.microsoft.com/office/drawing/2014/main" id="{E69F5F55-1E98-7122-8724-DA9627F62180}"/>
              </a:ext>
            </a:extLst>
          </p:cNvPr>
          <p:cNvSpPr txBox="1"/>
          <p:nvPr/>
        </p:nvSpPr>
        <p:spPr>
          <a:xfrm>
            <a:off x="89891" y="816395"/>
            <a:ext cx="144025" cy="121533"/>
          </a:xfrm>
          <a:prstGeom prst="rect">
            <a:avLst/>
          </a:prstGeom>
          <a:noFill/>
          <a:ln w="3810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2AD3A2-6B27-7FAB-27EF-778F781BE307}"/>
              </a:ext>
            </a:extLst>
          </p:cNvPr>
          <p:cNvCxnSpPr>
            <a:stCxn id="433" idx="3"/>
            <a:endCxn id="470" idx="2"/>
          </p:cNvCxnSpPr>
          <p:nvPr/>
        </p:nvCxnSpPr>
        <p:spPr>
          <a:xfrm flipV="1">
            <a:off x="3473191" y="3244981"/>
            <a:ext cx="2055376" cy="983492"/>
          </a:xfrm>
          <a:prstGeom prst="straightConnector1">
            <a:avLst/>
          </a:prstGeom>
          <a:ln w="28575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47E3704-4DFC-F05E-C0B9-1CCB22934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9928" y="-1513204"/>
            <a:ext cx="94406" cy="5492195"/>
          </a:xfrm>
          <a:prstGeom prst="bentConnector3">
            <a:avLst>
              <a:gd name="adj1" fmla="val -242146"/>
            </a:avLst>
          </a:prstGeom>
          <a:ln w="190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8DBE99-8371-EA8F-0E18-22DECFE0A8FD}"/>
              </a:ext>
            </a:extLst>
          </p:cNvPr>
          <p:cNvSpPr txBox="1"/>
          <p:nvPr/>
        </p:nvSpPr>
        <p:spPr>
          <a:xfrm>
            <a:off x="233916" y="17929"/>
            <a:ext cx="136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AE54-1DF2-6651-11D7-94AD3FE79AD8}"/>
              </a:ext>
            </a:extLst>
          </p:cNvPr>
          <p:cNvSpPr txBox="1"/>
          <p:nvPr/>
        </p:nvSpPr>
        <p:spPr>
          <a:xfrm>
            <a:off x="233916" y="245475"/>
            <a:ext cx="136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2786A-5E4A-19C6-8423-468FBCA63C2C}"/>
              </a:ext>
            </a:extLst>
          </p:cNvPr>
          <p:cNvSpPr txBox="1"/>
          <p:nvPr/>
        </p:nvSpPr>
        <p:spPr>
          <a:xfrm>
            <a:off x="233916" y="493486"/>
            <a:ext cx="153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Pre-</a:t>
            </a:r>
            <a:r>
              <a:rPr lang="en-US" sz="1200" b="1" dirty="0" err="1">
                <a:solidFill>
                  <a:schemeClr val="tx2"/>
                </a:solidFill>
                <a:latin typeface="Fira Sans Condensed" panose="020B0503050000020004" pitchFamily="34" charset="0"/>
              </a:rPr>
              <a:t>Proccessing</a:t>
            </a:r>
            <a:endParaRPr lang="en-US" sz="1200" b="1" dirty="0">
              <a:solidFill>
                <a:schemeClr val="tx2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47183-2F08-A2E3-03D6-95313696DF6B}"/>
              </a:ext>
            </a:extLst>
          </p:cNvPr>
          <p:cNvSpPr txBox="1"/>
          <p:nvPr/>
        </p:nvSpPr>
        <p:spPr>
          <a:xfrm>
            <a:off x="233916" y="756440"/>
            <a:ext cx="153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8F4C0-4BA1-DA99-234D-65501E275B03}"/>
              </a:ext>
            </a:extLst>
          </p:cNvPr>
          <p:cNvSpPr txBox="1"/>
          <p:nvPr/>
        </p:nvSpPr>
        <p:spPr>
          <a:xfrm>
            <a:off x="1736689" y="2294006"/>
            <a:ext cx="1335024" cy="950976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3" name="Picture 2" descr="A screenshot of a social media post">
            <a:extLst>
              <a:ext uri="{FF2B5EF4-FFF2-40B4-BE49-F238E27FC236}">
                <a16:creationId xmlns:a16="http://schemas.microsoft.com/office/drawing/2014/main" id="{999F0B23-9E2F-24C0-D5D1-AB62AC97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5"/>
          <a:stretch/>
        </p:blipFill>
        <p:spPr>
          <a:xfrm>
            <a:off x="5518086" y="1137597"/>
            <a:ext cx="3236259" cy="1308638"/>
          </a:xfrm>
          <a:prstGeom prst="rect">
            <a:avLst/>
          </a:prstGeom>
        </p:spPr>
      </p:pic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What is “irony”?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E5F73-571D-DFAD-6823-9DFB76AE95C2}"/>
              </a:ext>
            </a:extLst>
          </p:cNvPr>
          <p:cNvSpPr txBox="1"/>
          <p:nvPr/>
        </p:nvSpPr>
        <p:spPr>
          <a:xfrm>
            <a:off x="720100" y="1549261"/>
            <a:ext cx="470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‘’The use of words that say the opposite of what you really mean, often as a joke.’’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67E0E-2E18-FDE2-8496-37339D5D498A}"/>
              </a:ext>
            </a:extLst>
          </p:cNvPr>
          <p:cNvSpPr txBox="1"/>
          <p:nvPr/>
        </p:nvSpPr>
        <p:spPr>
          <a:xfrm>
            <a:off x="5518086" y="1509754"/>
            <a:ext cx="657145" cy="238525"/>
          </a:xfrm>
          <a:prstGeom prst="rect">
            <a:avLst/>
          </a:prstGeom>
          <a:noFill/>
          <a:ln w="19050">
            <a:solidFill>
              <a:schemeClr val="bg1">
                <a:lumMod val="60000"/>
                <a:lumOff val="40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14" name="Graphic 13" descr="Streetcar with solid fill">
            <a:extLst>
              <a:ext uri="{FF2B5EF4-FFF2-40B4-BE49-F238E27FC236}">
                <a16:creationId xmlns:a16="http://schemas.microsoft.com/office/drawing/2014/main" id="{1F62946A-F311-85E7-21D3-5607D1A3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99" y="2809126"/>
            <a:ext cx="356615" cy="35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9F2591-0094-C19E-C711-02BDE9FA1B59}"/>
              </a:ext>
            </a:extLst>
          </p:cNvPr>
          <p:cNvSpPr txBox="1"/>
          <p:nvPr/>
        </p:nvSpPr>
        <p:spPr>
          <a:xfrm>
            <a:off x="1076715" y="2818156"/>
            <a:ext cx="43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is it important to identify ironic tweets?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6EAB2-D7C7-DF78-9A4B-E9A2FCAA0A98}"/>
              </a:ext>
            </a:extLst>
          </p:cNvPr>
          <p:cNvSpPr txBox="1"/>
          <p:nvPr/>
        </p:nvSpPr>
        <p:spPr>
          <a:xfrm>
            <a:off x="790998" y="3275972"/>
            <a:ext cx="4479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Crucial for understanding true sentiment in passenger messages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Prevents misinterpretation for analysis of opinions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Enables a clear understanding for effective responses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8CA89-599D-E755-C878-FD5EF1DA6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393" y="2809126"/>
            <a:ext cx="3144952" cy="13086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ED820B-9BB3-0DCA-BA52-830AD06868E9}"/>
              </a:ext>
            </a:extLst>
          </p:cNvPr>
          <p:cNvSpPr txBox="1"/>
          <p:nvPr/>
        </p:nvSpPr>
        <p:spPr>
          <a:xfrm>
            <a:off x="5609393" y="3156710"/>
            <a:ext cx="657145" cy="238525"/>
          </a:xfrm>
          <a:prstGeom prst="rect">
            <a:avLst/>
          </a:prstGeom>
          <a:noFill/>
          <a:ln w="19050">
            <a:solidFill>
              <a:schemeClr val="bg1">
                <a:lumMod val="60000"/>
                <a:lumOff val="40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8920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do we use “Irony  Detection”?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E5F73-571D-DFAD-6823-9DFB76AE95C2}"/>
              </a:ext>
            </a:extLst>
          </p:cNvPr>
          <p:cNvSpPr txBox="1"/>
          <p:nvPr/>
        </p:nvSpPr>
        <p:spPr>
          <a:xfrm>
            <a:off x="720100" y="1549261"/>
            <a:ext cx="733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mark ironic tweets and warn LLM Analysis.</a:t>
            </a:r>
          </a:p>
        </p:txBody>
      </p:sp>
      <p:pic>
        <p:nvPicPr>
          <p:cNvPr id="6" name="Graphic 5" descr="Streetcar with solid fill">
            <a:extLst>
              <a:ext uri="{FF2B5EF4-FFF2-40B4-BE49-F238E27FC236}">
                <a16:creationId xmlns:a16="http://schemas.microsoft.com/office/drawing/2014/main" id="{5960D3F8-970B-85A1-E8C3-55E2082DD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2231538"/>
            <a:ext cx="356615" cy="35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35E89-7C76-530B-83F7-0B49C7896E5D}"/>
              </a:ext>
            </a:extLst>
          </p:cNvPr>
          <p:cNvSpPr txBox="1"/>
          <p:nvPr/>
        </p:nvSpPr>
        <p:spPr>
          <a:xfrm>
            <a:off x="1076715" y="2260670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How is irony detection evaluated?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8A063-464B-B91A-788D-AC87D08C5AD4}"/>
              </a:ext>
            </a:extLst>
          </p:cNvPr>
          <p:cNvSpPr txBox="1"/>
          <p:nvPr/>
        </p:nvSpPr>
        <p:spPr>
          <a:xfrm>
            <a:off x="720100" y="2725480"/>
            <a:ext cx="7337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Evaluated the model results by comparing them with insights  from a user survey.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Survey includes 100 random tweets with two options: irony or not irony.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Survey results serve as the ground truth.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Model results are assessed using 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234146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Confusion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100" y="1407018"/>
            <a:ext cx="415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Shows model`s accuracy and errors in the prediction.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Consists of </a:t>
            </a: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4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part as:</a:t>
            </a:r>
            <a:endParaRPr lang="en-US" sz="1600" dirty="0">
              <a:solidFill>
                <a:schemeClr val="tx2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54BB3-6CE1-60AD-BDFC-3FEDB3E40214}"/>
              </a:ext>
            </a:extLst>
          </p:cNvPr>
          <p:cNvSpPr txBox="1"/>
          <p:nvPr/>
        </p:nvSpPr>
        <p:spPr>
          <a:xfrm>
            <a:off x="997378" y="1548574"/>
            <a:ext cx="38794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lvl="8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Positives(TP) 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found 6 instances of irony, matching the survey.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Positives(FP):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wrongly identified 4 instances of irony.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Negatives (TN):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correctly stated no irony in 44 instances.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Negatives(FN):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missed 1 instance of irony.</a:t>
            </a:r>
          </a:p>
        </p:txBody>
      </p:sp>
      <p:pic>
        <p:nvPicPr>
          <p:cNvPr id="6" name="Picture 5" descr="A diagram of a confusion matrix">
            <a:extLst>
              <a:ext uri="{FF2B5EF4-FFF2-40B4-BE49-F238E27FC236}">
                <a16:creationId xmlns:a16="http://schemas.microsoft.com/office/drawing/2014/main" id="{000C6CE0-0807-77B1-F4EB-3C2CA4F653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8675" y="1084451"/>
            <a:ext cx="3983028" cy="340436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4798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100 Random Tweets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446" idx="1"/>
          </p:cNvCxnSpPr>
          <p:nvPr/>
        </p:nvCxnSpPr>
        <p:spPr>
          <a:xfrm>
            <a:off x="1281723" y="2767930"/>
            <a:ext cx="448555" cy="391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15FC5469-0CE8-447A-2B53-BE9EDC9FCD32}"/>
              </a:ext>
            </a:extLst>
          </p:cNvPr>
          <p:cNvSpPr/>
          <p:nvPr/>
        </p:nvSpPr>
        <p:spPr>
          <a:xfrm>
            <a:off x="1730278" y="2311770"/>
            <a:ext cx="1335148" cy="920150"/>
          </a:xfrm>
          <a:prstGeom prst="rect">
            <a:avLst/>
          </a:prstGeom>
          <a:ln w="38100">
            <a:solidFill>
              <a:srgbClr val="024B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446" idx="3"/>
            <a:endCxn id="464" idx="1"/>
          </p:cNvCxnSpPr>
          <p:nvPr/>
        </p:nvCxnSpPr>
        <p:spPr>
          <a:xfrm flipV="1">
            <a:off x="3065426" y="2767929"/>
            <a:ext cx="248612" cy="391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>
            <a:off x="4649185" y="2767929"/>
            <a:ext cx="242325" cy="1471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891510" y="2305592"/>
            <a:ext cx="1274113" cy="9541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Irony Detection</a:t>
            </a:r>
          </a:p>
          <a:p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615677" y="3564994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165623" y="2782646"/>
            <a:ext cx="705574" cy="79980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6355381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Ironic Tweets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>
            <a:off x="7387012" y="3927820"/>
            <a:ext cx="228665" cy="293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0" name="TextBox 579">
            <a:extLst>
              <a:ext uri="{FF2B5EF4-FFF2-40B4-BE49-F238E27FC236}">
                <a16:creationId xmlns:a16="http://schemas.microsoft.com/office/drawing/2014/main" id="{6C71606B-CCF0-CB6A-F8F7-28FDF2C78C00}"/>
              </a:ext>
            </a:extLst>
          </p:cNvPr>
          <p:cNvSpPr txBox="1"/>
          <p:nvPr/>
        </p:nvSpPr>
        <p:spPr>
          <a:xfrm>
            <a:off x="7662970" y="1294090"/>
            <a:ext cx="1413812" cy="64008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Analysis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C190FF15-7B49-228D-61FB-B8456B939CBB}"/>
              </a:ext>
            </a:extLst>
          </p:cNvPr>
          <p:cNvCxnSpPr>
            <a:cxnSpLocks/>
            <a:stCxn id="767" idx="3"/>
            <a:endCxn id="580" idx="1"/>
          </p:cNvCxnSpPr>
          <p:nvPr/>
        </p:nvCxnSpPr>
        <p:spPr>
          <a:xfrm flipV="1">
            <a:off x="7451460" y="1614130"/>
            <a:ext cx="211510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165623" y="1971956"/>
            <a:ext cx="770022" cy="81069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419829" y="1256305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Non-Ironic Tweets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C9E06-5BE6-F475-B636-1A2244AD6FCE}"/>
              </a:ext>
            </a:extLst>
          </p:cNvPr>
          <p:cNvSpPr txBox="1"/>
          <p:nvPr/>
        </p:nvSpPr>
        <p:spPr>
          <a:xfrm>
            <a:off x="2007082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95 Tweets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86913-B1F4-C419-8B79-55A865241DC0}"/>
              </a:ext>
            </a:extLst>
          </p:cNvPr>
          <p:cNvSpPr txBox="1"/>
          <p:nvPr/>
        </p:nvSpPr>
        <p:spPr>
          <a:xfrm>
            <a:off x="3528183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84B74-7761-EEEC-1172-F4D8ED231669}"/>
              </a:ext>
            </a:extLst>
          </p:cNvPr>
          <p:cNvSpPr txBox="1"/>
          <p:nvPr/>
        </p:nvSpPr>
        <p:spPr>
          <a:xfrm>
            <a:off x="6518410" y="4382248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 Tweets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6DF7C-C24E-50F0-E345-DE8038E8853A}"/>
              </a:ext>
            </a:extLst>
          </p:cNvPr>
          <p:cNvSpPr txBox="1"/>
          <p:nvPr/>
        </p:nvSpPr>
        <p:spPr>
          <a:xfrm>
            <a:off x="6658197" y="2020899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45 Tweets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189D6-67CC-C811-61CC-6DDF5CC4B053}"/>
              </a:ext>
            </a:extLst>
          </p:cNvPr>
          <p:cNvSpPr txBox="1"/>
          <p:nvPr/>
        </p:nvSpPr>
        <p:spPr>
          <a:xfrm>
            <a:off x="278165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100 Tweets</a:t>
            </a:r>
          </a:p>
        </p:txBody>
      </p:sp>
      <p:sp>
        <p:nvSpPr>
          <p:cNvPr id="18" name="Google Shape;70;p17">
            <a:extLst>
              <a:ext uri="{FF2B5EF4-FFF2-40B4-BE49-F238E27FC236}">
                <a16:creationId xmlns:a16="http://schemas.microsoft.com/office/drawing/2014/main" id="{9481310E-8340-1D6D-1258-3031712C7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A1376-062F-8027-FEE3-11C0080382DD}"/>
              </a:ext>
            </a:extLst>
          </p:cNvPr>
          <p:cNvCxnSpPr>
            <a:cxnSpLocks/>
            <a:stCxn id="424" idx="3"/>
            <a:endCxn id="12" idx="1"/>
          </p:cNvCxnSpPr>
          <p:nvPr/>
        </p:nvCxnSpPr>
        <p:spPr>
          <a:xfrm>
            <a:off x="1281723" y="2767930"/>
            <a:ext cx="569328" cy="16693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DB4AE4-A125-D150-3509-F36B637B6906}"/>
              </a:ext>
            </a:extLst>
          </p:cNvPr>
          <p:cNvSpPr txBox="1"/>
          <p:nvPr/>
        </p:nvSpPr>
        <p:spPr>
          <a:xfrm>
            <a:off x="1851051" y="4175663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Ironic or Not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A4275B-E3E0-532E-3BAF-78BABBC165E2}"/>
              </a:ext>
            </a:extLst>
          </p:cNvPr>
          <p:cNvCxnSpPr>
            <a:cxnSpLocks/>
            <a:stCxn id="12" idx="3"/>
            <a:endCxn id="470" idx="2"/>
          </p:cNvCxnSpPr>
          <p:nvPr/>
        </p:nvCxnSpPr>
        <p:spPr>
          <a:xfrm flipV="1">
            <a:off x="3495366" y="3259699"/>
            <a:ext cx="2033201" cy="1177574"/>
          </a:xfrm>
          <a:prstGeom prst="straightConnector1">
            <a:avLst/>
          </a:prstGeom>
          <a:ln w="28575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1182</Words>
  <Application>Microsoft Office PowerPoint</Application>
  <PresentationFormat>On-screen Show (16:9)</PresentationFormat>
  <Paragraphs>204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Rajdhani</vt:lpstr>
      <vt:lpstr>Arial</vt:lpstr>
      <vt:lpstr>Fira Sans Condensed</vt:lpstr>
      <vt:lpstr>Fira Sans Condensed Light</vt:lpstr>
      <vt:lpstr>AI Tech Agency Infographics by Slidesgo</vt:lpstr>
      <vt:lpstr>The Fine Tuners</vt:lpstr>
      <vt:lpstr>Table of Content</vt:lpstr>
      <vt:lpstr>Introduction</vt:lpstr>
      <vt:lpstr>PowerPoint Presentation</vt:lpstr>
      <vt:lpstr>PowerPoint Presentation</vt:lpstr>
      <vt:lpstr>Evaluation of Irony </vt:lpstr>
      <vt:lpstr>Evaluation of Irony </vt:lpstr>
      <vt:lpstr>Evaluation of Irony </vt:lpstr>
      <vt:lpstr>Evaluation of Irony </vt:lpstr>
      <vt:lpstr>Evaluation of Irony </vt:lpstr>
      <vt:lpstr>Evaluation of Sentiment Analysis </vt:lpstr>
      <vt:lpstr>Evaluation of Sentiment Analysis </vt:lpstr>
      <vt:lpstr>Evaluation of Sentiment Analysis </vt:lpstr>
      <vt:lpstr>Evaluation of Sentiment Analysis</vt:lpstr>
      <vt:lpstr>Evaluation of LLM Analysis </vt:lpstr>
      <vt:lpstr>Evaluation of LLM Analysis </vt:lpstr>
      <vt:lpstr>Evaluation of KPIs </vt:lpstr>
      <vt:lpstr>Evaluation of KPIs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Fine Tuners</dc:title>
  <dc:creator>Ecem Günhar Akuras</dc:creator>
  <cp:lastModifiedBy>Ecem Günhar Akuras</cp:lastModifiedBy>
  <cp:revision>89</cp:revision>
  <dcterms:modified xsi:type="dcterms:W3CDTF">2023-12-11T21:03:46Z</dcterms:modified>
</cp:coreProperties>
</file>